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1"/>
  </p:sldMasterIdLst>
  <p:sldIdLst>
    <p:sldId id="256" r:id="rId2"/>
    <p:sldId id="287" r:id="rId3"/>
    <p:sldId id="267" r:id="rId4"/>
    <p:sldId id="328" r:id="rId5"/>
    <p:sldId id="329" r:id="rId6"/>
    <p:sldId id="336" r:id="rId7"/>
    <p:sldId id="337" r:id="rId8"/>
    <p:sldId id="357" r:id="rId9"/>
    <p:sldId id="296" r:id="rId10"/>
    <p:sldId id="298" r:id="rId11"/>
    <p:sldId id="360" r:id="rId12"/>
    <p:sldId id="361" r:id="rId13"/>
    <p:sldId id="362" r:id="rId14"/>
    <p:sldId id="363" r:id="rId15"/>
    <p:sldId id="364" r:id="rId16"/>
    <p:sldId id="365" r:id="rId17"/>
    <p:sldId id="358" r:id="rId18"/>
    <p:sldId id="359" r:id="rId19"/>
  </p:sldIdLst>
  <p:sldSz cx="12779375" cy="7740650"/>
  <p:notesSz cx="6980238" cy="9210675"/>
  <p:defaultTextStyle>
    <a:defPPr>
      <a:defRPr lang="en-US"/>
    </a:defPPr>
    <a:lvl1pPr marL="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1pPr>
    <a:lvl2pPr marL="4924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2pPr>
    <a:lvl3pPr marL="9849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3pPr>
    <a:lvl4pPr marL="14773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4pPr>
    <a:lvl5pPr marL="19698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5pPr>
    <a:lvl6pPr marL="24622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6pPr>
    <a:lvl7pPr marL="29547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7pPr>
    <a:lvl8pPr marL="34471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8pPr>
    <a:lvl9pPr marL="39396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D2852AA-E9C2-4573-9738-94B5D2BF2532}">
          <p14:sldIdLst>
            <p14:sldId id="256"/>
            <p14:sldId id="287"/>
            <p14:sldId id="267"/>
            <p14:sldId id="328"/>
            <p14:sldId id="329"/>
            <p14:sldId id="336"/>
            <p14:sldId id="337"/>
            <p14:sldId id="357"/>
            <p14:sldId id="296"/>
            <p14:sldId id="298"/>
            <p14:sldId id="360"/>
            <p14:sldId id="361"/>
            <p14:sldId id="362"/>
            <p14:sldId id="363"/>
            <p14:sldId id="364"/>
            <p14:sldId id="365"/>
            <p14:sldId id="358"/>
            <p14:sldId id="35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438">
          <p15:clr>
            <a:srgbClr val="A4A3A4"/>
          </p15:clr>
        </p15:guide>
        <p15:guide id="2" pos="40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o20122015" initials="a" lastIdx="1" clrIdx="0">
    <p:extLst>
      <p:ext uri="{19B8F6BF-5375-455C-9EA6-DF929625EA0E}">
        <p15:presenceInfo xmlns="" xmlns:p15="http://schemas.microsoft.com/office/powerpoint/2012/main" userId="admo2012201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18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-948" y="-114"/>
      </p:cViewPr>
      <p:guideLst>
        <p:guide orient="horz" pos="2438"/>
        <p:guide pos="40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144" y="856632"/>
            <a:ext cx="10542984" cy="402513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386" spc="-52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048" y="5029076"/>
            <a:ext cx="10542984" cy="129010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 algn="ctr">
              <a:buNone/>
              <a:defRPr sz="2516"/>
            </a:lvl2pPr>
            <a:lvl3pPr marL="958474" indent="0" algn="ctr">
              <a:buNone/>
              <a:defRPr sz="2516"/>
            </a:lvl3pPr>
            <a:lvl4pPr marL="1437711" indent="0" algn="ctr">
              <a:buNone/>
              <a:defRPr sz="2096"/>
            </a:lvl4pPr>
            <a:lvl5pPr marL="1916948" indent="0" algn="ctr">
              <a:buNone/>
              <a:defRPr sz="2096"/>
            </a:lvl5pPr>
            <a:lvl6pPr marL="2396185" indent="0" algn="ctr">
              <a:buNone/>
              <a:defRPr sz="2096"/>
            </a:lvl6pPr>
            <a:lvl7pPr marL="2875422" indent="0" algn="ctr">
              <a:buNone/>
              <a:defRPr sz="2096"/>
            </a:lvl7pPr>
            <a:lvl8pPr marL="3354659" indent="0" algn="ctr">
              <a:buNone/>
              <a:defRPr sz="2096"/>
            </a:lvl8pPr>
            <a:lvl9pPr marL="3833896" indent="0" algn="ctr">
              <a:buNone/>
              <a:defRPr sz="2096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1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9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5240" y="465367"/>
            <a:ext cx="2755553" cy="650121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8582" y="465367"/>
            <a:ext cx="8106916" cy="650121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5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1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856632"/>
            <a:ext cx="10542984" cy="402513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386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5026262"/>
            <a:ext cx="10542984" cy="1290108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>
              <a:buNone/>
              <a:defRPr sz="1887">
                <a:solidFill>
                  <a:schemeClr val="tx1">
                    <a:tint val="75000"/>
                  </a:schemeClr>
                </a:solidFill>
              </a:defRPr>
            </a:lvl2pPr>
            <a:lvl3pPr marL="958474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3pPr>
            <a:lvl4pPr marL="143771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9169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396185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8754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35465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83389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9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0142" y="2083287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7481" y="2083288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26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0144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7481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7481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2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6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0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245946" cy="7740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234710" y="0"/>
            <a:ext cx="67092" cy="774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27" y="670855"/>
            <a:ext cx="3354586" cy="2580217"/>
          </a:xfrm>
        </p:spPr>
        <p:txBody>
          <a:bodyPr anchor="b">
            <a:norm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879" y="825670"/>
            <a:ext cx="6805017" cy="59344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227" y="3302677"/>
            <a:ext cx="3354586" cy="38140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7939" y="7291184"/>
            <a:ext cx="2744662" cy="412118"/>
          </a:xfrm>
        </p:spPr>
        <p:txBody>
          <a:bodyPr/>
          <a:lstStyle>
            <a:lvl1pPr algn="l">
              <a:defRPr/>
            </a:lvl1pPr>
          </a:lstStyle>
          <a:p>
            <a:fld id="{05C68B11-C5A8-448C-8CE9-B1A273C79CFC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31879" y="7291184"/>
            <a:ext cx="4872137" cy="41211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590469"/>
            <a:ext cx="12776047" cy="2150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5547665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5728081"/>
            <a:ext cx="10600891" cy="928878"/>
          </a:xfrm>
        </p:spPr>
        <p:txBody>
          <a:bodyPr lIns="91440" tIns="0" rIns="91440" bIns="0" anchor="b">
            <a:no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779359" cy="554766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354"/>
            </a:lvl1pPr>
            <a:lvl2pPr marL="479237" indent="0">
              <a:buNone/>
              <a:defRPr sz="2935"/>
            </a:lvl2pPr>
            <a:lvl3pPr marL="958474" indent="0">
              <a:buNone/>
              <a:defRPr sz="2516"/>
            </a:lvl3pPr>
            <a:lvl4pPr marL="1437711" indent="0">
              <a:buNone/>
              <a:defRPr sz="2096"/>
            </a:lvl4pPr>
            <a:lvl5pPr marL="1916948" indent="0">
              <a:buNone/>
              <a:defRPr sz="2096"/>
            </a:lvl5pPr>
            <a:lvl6pPr marL="2396185" indent="0">
              <a:buNone/>
              <a:defRPr sz="2096"/>
            </a:lvl6pPr>
            <a:lvl7pPr marL="2875422" indent="0">
              <a:buNone/>
              <a:defRPr sz="2096"/>
            </a:lvl7pPr>
            <a:lvl8pPr marL="3354659" indent="0">
              <a:buNone/>
              <a:defRPr sz="2096"/>
            </a:lvl8pPr>
            <a:lvl9pPr marL="3833896" indent="0">
              <a:buNone/>
              <a:defRPr sz="2096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144" y="6667280"/>
            <a:ext cx="10600492" cy="670856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29"/>
              </a:spcAft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5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224607"/>
            <a:ext cx="12779375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7149566"/>
            <a:ext cx="12779359" cy="75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287"/>
            <a:ext cx="10542984" cy="45411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0144" y="7291184"/>
            <a:ext cx="2591378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3">
                <a:solidFill>
                  <a:srgbClr val="FFFFFF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3774" y="7291184"/>
            <a:ext cx="5055153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3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7433" y="7291184"/>
            <a:ext cx="137523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1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251033" y="1961512"/>
            <a:ext cx="1044713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1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58474" rtl="0" eaLnBrk="1" latinLnBrk="0" hangingPunct="1">
        <a:lnSpc>
          <a:spcPct val="85000"/>
        </a:lnSpc>
        <a:spcBef>
          <a:spcPct val="0"/>
        </a:spcBef>
        <a:buNone/>
        <a:defRPr sz="5031" kern="1200" spc="-52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5847" indent="-95847" algn="l" defTabSz="958474" rtl="0" eaLnBrk="1" latinLnBrk="0" hangingPunct="1">
        <a:lnSpc>
          <a:spcPct val="90000"/>
        </a:lnSpc>
        <a:spcBef>
          <a:spcPts val="1258"/>
        </a:spcBef>
        <a:spcAft>
          <a:spcPts val="21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9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255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88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9425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8594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7764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5302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6266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7230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194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1pPr>
      <a:lvl2pPr marL="479237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2pPr>
      <a:lvl3pPr marL="958474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437711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4pPr>
      <a:lvl5pPr marL="1916948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5pPr>
      <a:lvl6pPr marL="2396185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6pPr>
      <a:lvl7pPr marL="2875422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7pPr>
      <a:lvl8pPr marL="3354659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8pPr>
      <a:lvl9pPr marL="3833896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DIRECCIÒN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DE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EDUCACIÒN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95" y="321010"/>
            <a:ext cx="4366302" cy="444051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272064" y="2822592"/>
            <a:ext cx="10542984" cy="4025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5847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386" kern="1200" spc="-52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INFORME MENSUAL</a:t>
            </a:r>
          </a:p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JULIO</a:t>
            </a:r>
          </a:p>
          <a:p>
            <a:pPr algn="ctr"/>
            <a:r>
              <a:rPr lang="es-MX" sz="28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ADMINISTRACIÒN 2015-2018</a:t>
            </a:r>
            <a:endParaRPr lang="es-MX" sz="2800" spc="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10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287596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Clases de Apoyo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248228" y="2031999"/>
            <a:ext cx="10537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cs typeface="Calibri" pitchFamily="34" charset="0"/>
              </a:rPr>
              <a:t>Clases</a:t>
            </a:r>
            <a:r>
              <a:rPr lang="es-MX" sz="2400" dirty="0" smtClean="0"/>
              <a:t> impartidas por el Maestro Jesús Milán Ávila, al niño Ángel Tadeo Blanco Sauceda </a:t>
            </a:r>
            <a:endParaRPr lang="es-MX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2929836"/>
            <a:ext cx="4763730" cy="271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KALEB\Downloads\20160629_1529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143" y="2929836"/>
            <a:ext cx="5035974" cy="27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58453" y="3186411"/>
            <a:ext cx="10862469" cy="1659223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REPORTE DE JULIO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55970" y="347921"/>
            <a:ext cx="10466163" cy="1978166"/>
          </a:xfrm>
        </p:spPr>
        <p:txBody>
          <a:bodyPr>
            <a:noAutofit/>
          </a:bodyPr>
          <a:lstStyle/>
          <a:p>
            <a:r>
              <a:rPr lang="es-MX" sz="3100" dirty="0">
                <a:latin typeface="Baskerville Old Face" pitchFamily="18" charset="0"/>
              </a:rPr>
              <a:t>PRESIDENCIA MUNICIPAL CD. JUÁREZ N.L.</a:t>
            </a:r>
          </a:p>
          <a:p>
            <a:r>
              <a:rPr lang="es-MX" sz="3100" dirty="0">
                <a:latin typeface="Baskerville Old Face" pitchFamily="18" charset="0"/>
              </a:rPr>
              <a:t>SECRETARIA DE DESARROLLO SOCIAL</a:t>
            </a:r>
          </a:p>
          <a:p>
            <a:r>
              <a:rPr lang="es-MX" sz="3100" dirty="0">
                <a:latin typeface="Baskerville Old Face" pitchFamily="18" charset="0"/>
              </a:rPr>
              <a:t>DIRECCIÓN DE DEPORTES</a:t>
            </a:r>
          </a:p>
          <a:p>
            <a:r>
              <a:rPr lang="es-MX" sz="3100" dirty="0">
                <a:latin typeface="Baskerville Old Face" pitchFamily="18" charset="0"/>
              </a:rPr>
              <a:t>ADMON. 2015-2018</a:t>
            </a:r>
            <a:endParaRPr lang="es-MX" sz="3100" dirty="0">
              <a:latin typeface="Baskerville Old Face" pitchFamily="18" charset="0"/>
            </a:endParaRPr>
          </a:p>
        </p:txBody>
      </p:sp>
      <p:pic>
        <p:nvPicPr>
          <p:cNvPr id="4" name="3 Imagen" descr="cd benito juarez.jp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517" y="506609"/>
            <a:ext cx="680545" cy="844170"/>
          </a:xfrm>
          <a:prstGeom prst="rect">
            <a:avLst/>
          </a:prstGeom>
        </p:spPr>
      </p:pic>
      <p:pic>
        <p:nvPicPr>
          <p:cNvPr id="5" name="4 Imagen" descr="logo-juare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17680" y="538023"/>
            <a:ext cx="1652856" cy="1055302"/>
          </a:xfrm>
          <a:prstGeom prst="rect">
            <a:avLst/>
          </a:prstGeom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1055970" y="6146044"/>
            <a:ext cx="10466163" cy="1381687"/>
          </a:xfrm>
          <a:prstGeom prst="rect">
            <a:avLst/>
          </a:prstGeom>
        </p:spPr>
        <p:txBody>
          <a:bodyPr vert="horz" lIns="117254" tIns="58627" rIns="117254" bIns="58627" rtlCol="0">
            <a:noAutofit/>
          </a:bodyPr>
          <a:lstStyle/>
          <a:p>
            <a:pPr algn="ctr" defTabSz="1172535">
              <a:spcBef>
                <a:spcPct val="20000"/>
              </a:spcBef>
              <a:defRPr/>
            </a:pPr>
            <a:r>
              <a:rPr lang="es-MX" sz="3100" dirty="0">
                <a:solidFill>
                  <a:schemeClr val="tx1">
                    <a:tint val="75000"/>
                  </a:schemeClr>
                </a:solidFill>
                <a:latin typeface="Baskerville Old Face" pitchFamily="18" charset="0"/>
              </a:rPr>
              <a:t>PROF. JUAN ENRIQUE RODRIGUEZ CARRILLO</a:t>
            </a:r>
          </a:p>
          <a:p>
            <a:pPr algn="ctr" defTabSz="1172535">
              <a:spcBef>
                <a:spcPct val="20000"/>
              </a:spcBef>
              <a:defRPr/>
            </a:pPr>
            <a:r>
              <a:rPr lang="es-MX" sz="3100" dirty="0">
                <a:solidFill>
                  <a:schemeClr val="tx1">
                    <a:tint val="75000"/>
                  </a:schemeClr>
                </a:solidFill>
                <a:latin typeface="Baskerville Old Face" pitchFamily="18" charset="0"/>
              </a:rPr>
              <a:t>DIRECTOR DE DEPORTES</a:t>
            </a:r>
          </a:p>
        </p:txBody>
      </p:sp>
    </p:spTree>
    <p:extLst>
      <p:ext uri="{BB962C8B-B14F-4D97-AF65-F5344CB8AC3E}">
        <p14:creationId xmlns:p14="http://schemas.microsoft.com/office/powerpoint/2010/main" val="2176185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60708_084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970" y="2075384"/>
            <a:ext cx="4137110" cy="1876217"/>
          </a:xfrm>
          <a:prstGeom prst="roundRect">
            <a:avLst/>
          </a:prstGeom>
        </p:spPr>
      </p:pic>
      <p:pic>
        <p:nvPicPr>
          <p:cNvPr id="5" name="4 Imagen" descr="20160708_084619.jpg"/>
          <p:cNvPicPr>
            <a:picLocks noChangeAspect="1"/>
          </p:cNvPicPr>
          <p:nvPr/>
        </p:nvPicPr>
        <p:blipFill>
          <a:blip r:embed="rId3" cstate="print"/>
          <a:srcRect r="10626"/>
          <a:stretch>
            <a:fillRect/>
          </a:stretch>
        </p:blipFill>
        <p:spPr>
          <a:xfrm>
            <a:off x="7597322" y="2037369"/>
            <a:ext cx="3641341" cy="1847711"/>
          </a:xfrm>
          <a:prstGeom prst="roundRect">
            <a:avLst/>
          </a:prstGeom>
        </p:spPr>
      </p:pic>
      <p:pic>
        <p:nvPicPr>
          <p:cNvPr id="15362" name="Picture 2" descr="https://scontent-dft4-2.xx.fbcdn.net/v/t1.0-9/13645181_682476541890297_9173290743089588612_n.jpg?oh=b4afaf2014f7c5fa0e5383b200893352&amp;oe=58B34CFE"/>
          <p:cNvPicPr>
            <a:picLocks noChangeAspect="1" noChangeArrowheads="1"/>
          </p:cNvPicPr>
          <p:nvPr/>
        </p:nvPicPr>
        <p:blipFill>
          <a:blip r:embed="rId4" cstate="print"/>
          <a:srcRect t="40675"/>
          <a:stretch>
            <a:fillRect/>
          </a:stretch>
        </p:blipFill>
        <p:spPr bwMode="auto">
          <a:xfrm>
            <a:off x="905726" y="4316759"/>
            <a:ext cx="10817679" cy="2910032"/>
          </a:xfrm>
          <a:prstGeom prst="round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52789" y="294195"/>
            <a:ext cx="11673797" cy="16122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CARRERA EN LA SECUNDARIA #97</a:t>
            </a:r>
          </a:p>
          <a:p>
            <a:pPr algn="ctr"/>
            <a:r>
              <a:rPr lang="es-MX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“ALFONSO GARCIA ROBLES”</a:t>
            </a:r>
            <a:endParaRPr lang="es-MX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748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391" y="1889230"/>
            <a:ext cx="5184805" cy="235699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53" y="4683082"/>
            <a:ext cx="5835951" cy="265119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4415" y="4764358"/>
            <a:ext cx="5607309" cy="254732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2232" y="1889231"/>
            <a:ext cx="5434354" cy="246874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552789" y="294195"/>
            <a:ext cx="11673797" cy="9141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ZUMBA A BENEFICIO</a:t>
            </a:r>
            <a:endParaRPr lang="es-MX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682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52789" y="365638"/>
            <a:ext cx="11673797" cy="749341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4100" b="1" dirty="0"/>
              <a:t>CAMPAMENTO Y TALLERES DE VERANO 2016</a:t>
            </a:r>
            <a:endParaRPr lang="es-MX" sz="41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552789" y="1091777"/>
            <a:ext cx="11673797" cy="791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7254" tIns="58627" rIns="117254" bIns="58627" rtlCol="0">
            <a:spAutoFit/>
          </a:bodyPr>
          <a:lstStyle/>
          <a:p>
            <a:pPr algn="just"/>
            <a:r>
              <a:rPr lang="es-MX" dirty="0" smtClean="0"/>
              <a:t>EN LA TEMPORADA QUE COMPRENDE DEL 18 DE JULIO AL 5 DE AGOSTO SE LLEVARON A CABO ACTIVIDADES RECREATIVAS, DEPORTIVAS Y CULTURALES EN EL RECREATIVO DOÑA MAGDALENA. </a:t>
            </a:r>
            <a:endParaRPr lang="es-MX" dirty="0"/>
          </a:p>
        </p:txBody>
      </p:sp>
      <p:pic>
        <p:nvPicPr>
          <p:cNvPr id="1026" name="Picture 2" descr="C:\Users\unidad deportiva 02\Desktop\CAMPAMENTO Y TALLERES 2016\20160721_104037.jpg"/>
          <p:cNvPicPr>
            <a:picLocks noChangeAspect="1" noChangeArrowheads="1"/>
          </p:cNvPicPr>
          <p:nvPr/>
        </p:nvPicPr>
        <p:blipFill>
          <a:blip r:embed="rId2" cstate="print"/>
          <a:srcRect r="19512"/>
          <a:stretch>
            <a:fillRect/>
          </a:stretch>
        </p:blipFill>
        <p:spPr bwMode="auto">
          <a:xfrm>
            <a:off x="250880" y="5495839"/>
            <a:ext cx="3465240" cy="1952493"/>
          </a:xfrm>
          <a:prstGeom prst="roundRect">
            <a:avLst/>
          </a:prstGeom>
          <a:noFill/>
        </p:spPr>
      </p:pic>
      <p:pic>
        <p:nvPicPr>
          <p:cNvPr id="1027" name="Picture 3" descr="C:\Users\unidad deportiva 02\Desktop\CAMPAMENTO Y TALLERES 2016\20160718_094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0852" y="5495840"/>
            <a:ext cx="4437642" cy="2012511"/>
          </a:xfrm>
          <a:prstGeom prst="roundRect">
            <a:avLst/>
          </a:prstGeom>
          <a:noFill/>
        </p:spPr>
      </p:pic>
      <p:pic>
        <p:nvPicPr>
          <p:cNvPr id="1028" name="Picture 4" descr="C:\Users\unidad deportiva 02\Desktop\CAMPAMENTO Y TALLERES 2016\20160718_1106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153" y="2689953"/>
            <a:ext cx="5836898" cy="2647088"/>
          </a:xfrm>
          <a:prstGeom prst="roundRect">
            <a:avLst/>
          </a:prstGeom>
          <a:noFill/>
        </p:spPr>
      </p:pic>
      <p:pic>
        <p:nvPicPr>
          <p:cNvPr id="1029" name="Picture 5" descr="C:\Users\unidad deportiva 02\Desktop\CAMPAMENTO Y TALLERES 2016\20160721_102137.jpg"/>
          <p:cNvPicPr>
            <a:picLocks noChangeAspect="1" noChangeArrowheads="1"/>
          </p:cNvPicPr>
          <p:nvPr/>
        </p:nvPicPr>
        <p:blipFill>
          <a:blip r:embed="rId5" cstate="print"/>
          <a:srcRect t="13992" r="12500"/>
          <a:stretch>
            <a:fillRect/>
          </a:stretch>
        </p:blipFill>
        <p:spPr bwMode="auto">
          <a:xfrm>
            <a:off x="3892731" y="5658390"/>
            <a:ext cx="4107135" cy="1830859"/>
          </a:xfrm>
          <a:prstGeom prst="roundRect">
            <a:avLst/>
          </a:prstGeom>
          <a:noFill/>
        </p:spPr>
      </p:pic>
      <p:pic>
        <p:nvPicPr>
          <p:cNvPr id="2" name="Picture 2" descr="C:\Users\unidad deportiva 02\Desktop\CAMPAMENTO Y TALLERES 2016\20160721_1204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2248" y="2682538"/>
            <a:ext cx="5844975" cy="265074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8176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dft4-2.xx.fbcdn.net/v/t1.0-9/13658914_690479081090043_7520796004518413802_n.jpg?oh=05ff5cf1adae1147da3ba568df643d02&amp;oe=58CADEEA"/>
          <p:cNvPicPr>
            <a:picLocks noChangeAspect="1" noChangeArrowheads="1"/>
          </p:cNvPicPr>
          <p:nvPr/>
        </p:nvPicPr>
        <p:blipFill>
          <a:blip r:embed="rId2" cstate="print"/>
          <a:srcRect r="14689" b="17541"/>
          <a:stretch>
            <a:fillRect/>
          </a:stretch>
        </p:blipFill>
        <p:spPr bwMode="auto">
          <a:xfrm>
            <a:off x="653426" y="1594605"/>
            <a:ext cx="6119472" cy="2682098"/>
          </a:xfrm>
          <a:prstGeom prst="round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52789" y="294195"/>
            <a:ext cx="11673797" cy="9141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LIGA NARANJERA</a:t>
            </a:r>
            <a:endParaRPr lang="es-MX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3076" name="Picture 4" descr="https://scontent-dft4-2.xx.fbcdn.net/v/t1.0-9/13615157_690479017756716_6695354411492049987_n.jpg?oh=42f04c43d0e08d39a85c536d854fb447&amp;oe=58D0B79F"/>
          <p:cNvPicPr>
            <a:picLocks noChangeAspect="1" noChangeArrowheads="1"/>
          </p:cNvPicPr>
          <p:nvPr/>
        </p:nvPicPr>
        <p:blipFill>
          <a:blip r:embed="rId3" cstate="print"/>
          <a:srcRect l="7476" t="7013" r="6688" b="4625"/>
          <a:stretch>
            <a:fillRect/>
          </a:stretch>
        </p:blipFill>
        <p:spPr bwMode="auto">
          <a:xfrm>
            <a:off x="6087779" y="4418377"/>
            <a:ext cx="6138807" cy="2865527"/>
          </a:xfrm>
          <a:prstGeom prst="roundRect">
            <a:avLst/>
          </a:prstGeom>
          <a:noFill/>
        </p:spPr>
      </p:pic>
      <p:pic>
        <p:nvPicPr>
          <p:cNvPr id="3078" name="Picture 6" descr="https://scontent-dft4-2.xx.fbcdn.net/v/t1.0-9/13645174_690479131090038_7665094130788024487_n.jpg?oh=f1b9f21e3436349c322e499a1ed72b6b&amp;oe=58B05F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6607" y="4926910"/>
            <a:ext cx="3958357" cy="179822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0974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content-dft4-2.xx.fbcdn.net/v/t1.0-9/13686693_692990610838890_1003361728404838608_n.jpg?oh=725202460c9b675e7906309238622981&amp;oe=58B3A282"/>
          <p:cNvPicPr>
            <a:picLocks noChangeAspect="1" noChangeArrowheads="1"/>
          </p:cNvPicPr>
          <p:nvPr/>
        </p:nvPicPr>
        <p:blipFill>
          <a:blip r:embed="rId2" cstate="print"/>
          <a:srcRect b="23661"/>
          <a:stretch>
            <a:fillRect/>
          </a:stretch>
        </p:blipFill>
        <p:spPr bwMode="auto">
          <a:xfrm>
            <a:off x="653425" y="2163535"/>
            <a:ext cx="5635626" cy="4632715"/>
          </a:xfrm>
          <a:prstGeom prst="round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52789" y="294195"/>
            <a:ext cx="11673797" cy="9141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VISITANDO LIGAS MUNICIPALES</a:t>
            </a:r>
            <a:endParaRPr lang="es-MX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18436" name="Picture 4" descr="https://scontent-dft4-2.xx.fbcdn.net/v/t1.0-9/13873030_692990704172214_5421335641546121013_n.jpg?oh=92d6f43ab33e7b07026a015f636031a0&amp;oe=58B06903"/>
          <p:cNvPicPr>
            <a:picLocks noChangeAspect="1" noChangeArrowheads="1"/>
          </p:cNvPicPr>
          <p:nvPr/>
        </p:nvPicPr>
        <p:blipFill>
          <a:blip r:embed="rId3" cstate="print"/>
          <a:srcRect t="24490" b="20408"/>
          <a:stretch>
            <a:fillRect/>
          </a:stretch>
        </p:blipFill>
        <p:spPr bwMode="auto">
          <a:xfrm>
            <a:off x="6389687" y="2512280"/>
            <a:ext cx="5987143" cy="355248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3470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54697" y="2407363"/>
            <a:ext cx="10862469" cy="1252844"/>
          </a:xfrm>
        </p:spPr>
        <p:txBody>
          <a:bodyPr>
            <a:noAutofit/>
          </a:bodyPr>
          <a:lstStyle/>
          <a:p>
            <a:pPr algn="ctr"/>
            <a:r>
              <a:rPr lang="es-MX" sz="4400" dirty="0" smtClean="0"/>
              <a:t>INFORME DE ACTIVIDADES DE LA DIRECCIÓN DE CULTURA MUNICIPIO DE JUÁREZ NUEVO LEÓN </a:t>
            </a:r>
            <a:endParaRPr lang="es-MX" sz="4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0423" y="4195428"/>
            <a:ext cx="8945563" cy="2763374"/>
          </a:xfrm>
        </p:spPr>
        <p:txBody>
          <a:bodyPr>
            <a:normAutofit/>
          </a:bodyPr>
          <a:lstStyle/>
          <a:p>
            <a:pPr algn="ctr"/>
            <a:r>
              <a:rPr lang="es-MX" sz="1800" dirty="0" smtClean="0"/>
              <a:t>MES DE </a:t>
            </a:r>
          </a:p>
          <a:p>
            <a:pPr algn="ctr"/>
            <a:r>
              <a:rPr lang="es-MX" sz="1800" dirty="0" smtClean="0"/>
              <a:t> JULIO 2016</a:t>
            </a:r>
          </a:p>
          <a:p>
            <a:endParaRPr lang="es-MX" dirty="0" smtClean="0"/>
          </a:p>
          <a:p>
            <a:r>
              <a:rPr lang="es-MX" dirty="0" smtClean="0"/>
              <a:t>DIRECTOR</a:t>
            </a:r>
          </a:p>
          <a:p>
            <a:r>
              <a:rPr lang="es-MX" dirty="0" smtClean="0"/>
              <a:t>PROFR. JOSE JESUS LIMON RODRIGUEZ</a:t>
            </a:r>
          </a:p>
          <a:p>
            <a:endParaRPr lang="es-MX" dirty="0"/>
          </a:p>
        </p:txBody>
      </p:sp>
      <p:pic>
        <p:nvPicPr>
          <p:cNvPr id="6" name="Imag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528" y="533756"/>
            <a:ext cx="1622476" cy="12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uarez2013E1\Desktop\ESCUDO JUAR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52" y="241870"/>
            <a:ext cx="1353831" cy="1609974"/>
          </a:xfrm>
          <a:prstGeom prst="rect">
            <a:avLst/>
          </a:prstGeom>
          <a:noFill/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175691" y="547522"/>
            <a:ext cx="4226720" cy="1252844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PRESIDENCIA MUNICIPAL</a:t>
            </a:r>
            <a:endParaRPr lang="es-MX" altLang="es-MX" sz="23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JUÁREZ, N. L.</a:t>
            </a: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MX" altLang="es-MX" b="1" i="0" u="none" strike="noStrike" cap="none" normalizeH="0" baseline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DIRECCIÓN DE CULTURA</a:t>
            </a:r>
            <a:r>
              <a:rPr lang="es-MX" altLang="es-MX" sz="2300" dirty="0">
                <a:latin typeface="Arial" pitchFamily="34" charset="0"/>
                <a:cs typeface="Arial" pitchFamily="34" charset="0"/>
              </a:rPr>
              <a:t> </a:t>
            </a:r>
            <a:endParaRPr lang="es-MX" altLang="es-MX" sz="6200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807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 smtClean="0"/>
              <a:t>JULIO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100" dirty="0"/>
              <a:t>DOMINGOS FAMILIARES (FRECUENCIA SEMANAL)</a:t>
            </a:r>
          </a:p>
          <a:p>
            <a:r>
              <a:rPr lang="es-MX" sz="3100" dirty="0"/>
              <a:t>CAMPAMENTO DE VERANO (TALLERES MÚSICA, FOTOGRAFÍA, MANUALIDADES, DANZA, GUITARRA Y MURALES) </a:t>
            </a:r>
          </a:p>
          <a:p>
            <a:endParaRPr lang="es-MX" sz="3100" dirty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5711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460651"/>
            <a:ext cx="10542984" cy="149007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Servicios </a:t>
            </a:r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y</a:t>
            </a:r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Atención       Ciudadana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400" b="1" dirty="0" smtClean="0"/>
              <a:t>Se ha realizado la Atención Ciudadana así como de Directivos y Maestros de los Planteles Educativos de Nivel Básico, Medio Superior y Superior para atender sus necesidades.</a:t>
            </a:r>
          </a:p>
          <a:p>
            <a:pPr marL="0" indent="0" algn="ctr">
              <a:buNone/>
            </a:pPr>
            <a:r>
              <a:rPr lang="es-MX" sz="2400" b="1" dirty="0" smtClean="0"/>
              <a:t>Se atendió un total 833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smtClean="0"/>
              <a:t>personas en la Dirección de Educación son los siguientes servicios que ofrecemos :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Becas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Prepa Abierta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del INEA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Orientación Educativa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Apoyo para Reubicación de alumnos y cambios de turno </a:t>
            </a:r>
          </a:p>
          <a:p>
            <a:pPr marL="0" indent="0" algn="ctr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426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5403" y="2575501"/>
            <a:ext cx="9838877" cy="44878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4400" dirty="0" smtClean="0"/>
              <a:t>Se atendieron a 701 alumnos de nivel medio superior y superior, a los que se les apoyo con Becas en las Diferentes Universidades, Preparatorias e Institutos Educativos, para que sigan con su educación.</a:t>
            </a:r>
            <a:endParaRPr lang="es-MX" sz="4400" dirty="0"/>
          </a:p>
          <a:p>
            <a:pPr marL="0" indent="0">
              <a:buNone/>
            </a:pPr>
            <a:endParaRPr lang="es-MX" b="1" dirty="0" smtClean="0"/>
          </a:p>
          <a:p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5" name="Picture 2" descr="http://gestion.itver.edu.mx/wp-content/uploads/2012/02/becas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/>
          <a:stretch/>
        </p:blipFill>
        <p:spPr bwMode="auto">
          <a:xfrm>
            <a:off x="4083069" y="536696"/>
            <a:ext cx="4359891" cy="14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41682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 Festejo día del maestro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7"/>
            <a:ext cx="4645972" cy="1205603"/>
          </a:xfrm>
        </p:spPr>
        <p:txBody>
          <a:bodyPr>
            <a:noAutofit/>
          </a:bodyPr>
          <a:lstStyle/>
          <a:p>
            <a:pPr algn="just"/>
            <a:r>
              <a:rPr lang="es-MX" sz="2400" dirty="0" smtClean="0"/>
              <a:t>Secretaria </a:t>
            </a:r>
            <a:r>
              <a:rPr lang="es-MX" sz="2400" dirty="0"/>
              <a:t>general maestra Verónica </a:t>
            </a:r>
            <a:r>
              <a:rPr lang="es-MX" sz="2400" dirty="0" smtClean="0"/>
              <a:t>Macías </a:t>
            </a:r>
            <a:r>
              <a:rPr lang="es-MX" sz="2400" dirty="0"/>
              <a:t>al gran festejo para su delegación conformada por la zona 103 de preescolar.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067" y="3908322"/>
            <a:ext cx="4804338" cy="252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823" y="2064774"/>
            <a:ext cx="4048662" cy="205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822" y="4498258"/>
            <a:ext cx="4048662" cy="207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86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89"/>
            <a:ext cx="10542984" cy="1549555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ducación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special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USAER LXXVII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68360" y="2083287"/>
            <a:ext cx="4984956" cy="1677552"/>
          </a:xfrm>
        </p:spPr>
        <p:txBody>
          <a:bodyPr>
            <a:noAutofit/>
          </a:bodyPr>
          <a:lstStyle/>
          <a:p>
            <a:pPr algn="just"/>
            <a:r>
              <a:rPr lang="es-MX" sz="2400" dirty="0" smtClean="0"/>
              <a:t>Con </a:t>
            </a:r>
            <a:r>
              <a:rPr lang="es-MX" sz="2400" dirty="0"/>
              <a:t>sede en la secundaría #2 </a:t>
            </a:r>
            <a:r>
              <a:rPr lang="es-MX" sz="2400" dirty="0" smtClean="0"/>
              <a:t>Fórum </a:t>
            </a:r>
            <a:r>
              <a:rPr lang="es-MX" sz="2400" dirty="0"/>
              <a:t>Universal de las Culturas y su </a:t>
            </a:r>
            <a:r>
              <a:rPr lang="es-MX" sz="2400" dirty="0" smtClean="0"/>
              <a:t>Directora Lic. </a:t>
            </a:r>
            <a:r>
              <a:rPr lang="es-MX" sz="2400" dirty="0"/>
              <a:t>Rosario </a:t>
            </a:r>
            <a:r>
              <a:rPr lang="es-MX" sz="2400" dirty="0" smtClean="0"/>
              <a:t>García </a:t>
            </a:r>
            <a:r>
              <a:rPr lang="es-MX" sz="2400" dirty="0"/>
              <a:t>Reyes, nos invitó a la Rendición de Cuentas del ciclo escolar 2015-2016.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67316"/>
            <a:ext cx="4999703" cy="253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23" y="2100518"/>
            <a:ext cx="4144296" cy="186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23" y="4911213"/>
            <a:ext cx="4144296" cy="179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05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416820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Preparatoria 22 E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xtensión Juárez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7"/>
            <a:ext cx="5958579" cy="1692299"/>
          </a:xfrm>
        </p:spPr>
        <p:txBody>
          <a:bodyPr>
            <a:noAutofit/>
          </a:bodyPr>
          <a:lstStyle/>
          <a:p>
            <a:pPr algn="just"/>
            <a:r>
              <a:rPr lang="es-MX" sz="2400" dirty="0"/>
              <a:t>En representación del Sr Alcalde </a:t>
            </a:r>
            <a:r>
              <a:rPr lang="es-MX" sz="2400" dirty="0" err="1"/>
              <a:t>Lic</a:t>
            </a:r>
            <a:r>
              <a:rPr lang="es-MX" sz="2400" dirty="0"/>
              <a:t> Heriberto Treviño Cantú y en presencia del Ingeniero Carlos Torres </a:t>
            </a:r>
            <a:r>
              <a:rPr lang="es-MX" sz="2400" dirty="0" err="1"/>
              <a:t>Gzz</a:t>
            </a:r>
            <a:r>
              <a:rPr lang="es-MX" sz="2400" dirty="0"/>
              <a:t> Director administrativo, se llevó acabo la entrega de constancias que acreditan a los </a:t>
            </a:r>
            <a:r>
              <a:rPr lang="es-MX" sz="2400" dirty="0" smtClean="0"/>
              <a:t>alumnos.</a:t>
            </a:r>
            <a:endParaRPr lang="es-MX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1" y="4025745"/>
            <a:ext cx="5350862" cy="256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308" y="2038880"/>
            <a:ext cx="3948931" cy="176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308" y="4468762"/>
            <a:ext cx="3948931" cy="194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09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475813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Atendiendo a P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adres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de F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amilia 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71600" y="2064774"/>
            <a:ext cx="4763729" cy="1637071"/>
          </a:xfrm>
        </p:spPr>
        <p:txBody>
          <a:bodyPr>
            <a:normAutofit/>
          </a:bodyPr>
          <a:lstStyle/>
          <a:p>
            <a:pPr algn="just"/>
            <a:r>
              <a:rPr lang="es-MX" sz="2400" dirty="0" smtClean="0"/>
              <a:t>Alumnos </a:t>
            </a:r>
            <a:r>
              <a:rPr lang="es-MX" sz="2400" dirty="0"/>
              <a:t>que solicitan un espacio en la preparatoria 22 extensión </a:t>
            </a:r>
            <a:r>
              <a:rPr lang="es-MX" sz="2400" dirty="0" smtClean="0"/>
              <a:t>Juárez.</a:t>
            </a:r>
            <a:endParaRPr lang="es-MX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21" y="4055806"/>
            <a:ext cx="4572000" cy="221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19" y="2049857"/>
            <a:ext cx="4251172" cy="200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20" y="4483510"/>
            <a:ext cx="4319356" cy="21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68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402071"/>
          </a:xfrm>
        </p:spPr>
        <p:txBody>
          <a:bodyPr/>
          <a:lstStyle/>
          <a:p>
            <a:pPr algn="ctr"/>
            <a:r>
              <a:rPr lang="es-MX" dirty="0" smtClean="0"/>
              <a:t>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Apoyo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 con Becas </a:t>
            </a:r>
            <a:endParaRPr lang="es-MX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7"/>
            <a:ext cx="4631224" cy="1559565"/>
          </a:xfrm>
        </p:spPr>
        <p:txBody>
          <a:bodyPr>
            <a:normAutofit/>
          </a:bodyPr>
          <a:lstStyle/>
          <a:p>
            <a:pPr algn="just"/>
            <a:r>
              <a:rPr lang="es-MX" sz="2400" dirty="0"/>
              <a:t>El día de hoy se entregaron más de 300 becas en oficina de Educación de la preparatoria 22 extensión </a:t>
            </a:r>
            <a:r>
              <a:rPr lang="es-MX" sz="2400" dirty="0" smtClean="0"/>
              <a:t>Juárez.</a:t>
            </a:r>
            <a:endParaRPr lang="es-MX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844" y="2094270"/>
            <a:ext cx="4452009" cy="212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58" y="3686452"/>
            <a:ext cx="4763728" cy="274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845" y="4678280"/>
            <a:ext cx="4452008" cy="215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53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389195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Clase de Educación Física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 rot="10800000" flipH="1" flipV="1">
            <a:off x="1513232" y="2064105"/>
            <a:ext cx="42985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/>
              <a:t>Primaria Petra Benavides, Antonia Nava de Catalán y </a:t>
            </a:r>
            <a:r>
              <a:rPr lang="es-MX" sz="2400" dirty="0" err="1" smtClean="0"/>
              <a:t>Cam</a:t>
            </a:r>
            <a:r>
              <a:rPr lang="es-MX" sz="2400" dirty="0" smtClean="0"/>
              <a:t>  Candelario </a:t>
            </a:r>
            <a:r>
              <a:rPr lang="es-MX" sz="2400" dirty="0" err="1" smtClean="0"/>
              <a:t>Huizard</a:t>
            </a:r>
            <a:r>
              <a:rPr lang="es-MX" sz="2400" dirty="0" smtClean="0"/>
              <a:t> García de la cadena, apoyando con clases de Educación    Física diariamente.</a:t>
            </a:r>
            <a:endParaRPr lang="es-MX" sz="2400" dirty="0"/>
          </a:p>
        </p:txBody>
      </p:sp>
      <p:pic>
        <p:nvPicPr>
          <p:cNvPr id="2050" name="Picture 2" descr="C:\Users\KALEB\Downloads\20160627_1143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31" y="4616245"/>
            <a:ext cx="4666343" cy="238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LEB\Downloads\20160629_081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42" y="2064772"/>
            <a:ext cx="4719483" cy="222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42" y="4616245"/>
            <a:ext cx="4719482" cy="241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1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11484</TotalTime>
  <Words>447</Words>
  <Application>Microsoft Office PowerPoint</Application>
  <PresentationFormat>Personalizado</PresentationFormat>
  <Paragraphs>56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Retrospección</vt:lpstr>
      <vt:lpstr>DIRECCIÒN         DE  EDUCACIÒN</vt:lpstr>
      <vt:lpstr>Servicios y Atención       Ciudadana</vt:lpstr>
      <vt:lpstr>Presentación de PowerPoint</vt:lpstr>
      <vt:lpstr> Festejo día del maestro</vt:lpstr>
      <vt:lpstr> Educación Especial USAER LXXVII</vt:lpstr>
      <vt:lpstr>Preparatoria 22 Extensión Juárez</vt:lpstr>
      <vt:lpstr>Atendiendo a Padres de Familia </vt:lpstr>
      <vt:lpstr> Apoyo con Becas </vt:lpstr>
      <vt:lpstr>Clase de Educación Física</vt:lpstr>
      <vt:lpstr>Clases de Apoyo</vt:lpstr>
      <vt:lpstr>REPORTE DE JULIO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DE ACTIVIDADES DE LA DIRECCIÓN DE CULTURA MUNICIPIO DE JUÁREZ NUEVO LEÓN </vt:lpstr>
      <vt:lpstr>JULIO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DIRECCION DE EDUCACION</dc:title>
  <dc:creator>laura treviño</dc:creator>
  <cp:lastModifiedBy>coco</cp:lastModifiedBy>
  <cp:revision>250</cp:revision>
  <cp:lastPrinted>2015-12-02T17:32:05Z</cp:lastPrinted>
  <dcterms:created xsi:type="dcterms:W3CDTF">2015-11-19T23:07:01Z</dcterms:created>
  <dcterms:modified xsi:type="dcterms:W3CDTF">2016-11-28T16:19:57Z</dcterms:modified>
</cp:coreProperties>
</file>